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3" r:id="rId3"/>
    <p:sldId id="272" r:id="rId4"/>
    <p:sldId id="270" r:id="rId5"/>
    <p:sldId id="271" r:id="rId6"/>
    <p:sldId id="258" r:id="rId7"/>
    <p:sldId id="259" r:id="rId8"/>
    <p:sldId id="260" r:id="rId9"/>
    <p:sldId id="261" r:id="rId10"/>
    <p:sldId id="263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D4878-D49B-46DC-96F0-CF89DBA4CAF7}" type="datetimeFigureOut">
              <a:rPr lang="en-IN" smtClean="0"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35BA9-3A2E-4472-AD0A-137336608D45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340768"/>
            <a:ext cx="7414592" cy="151216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#7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Creating Effective Instagram Ads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3568" y="3212977"/>
            <a:ext cx="6400800" cy="22322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/>
              <a:t>  </a:t>
            </a:r>
          </a:p>
          <a:p>
            <a:pPr algn="just">
              <a:lnSpc>
                <a:spcPct val="150000"/>
              </a:lnSpc>
            </a:pPr>
            <a:r>
              <a:rPr lang="en-IN" sz="2800" b="1" dirty="0" smtClean="0">
                <a:solidFill>
                  <a:schemeClr val="tx1"/>
                </a:solidFill>
              </a:rPr>
              <a:t>Discover </a:t>
            </a:r>
            <a:r>
              <a:rPr lang="en-IN" sz="2800" dirty="0">
                <a:solidFill>
                  <a:schemeClr val="dk1"/>
                </a:solidFill>
              </a:rPr>
              <a:t>how to </a:t>
            </a:r>
            <a:r>
              <a:rPr lang="en-IN" sz="2800" b="1" dirty="0">
                <a:solidFill>
                  <a:schemeClr val="dk1"/>
                </a:solidFill>
              </a:rPr>
              <a:t>create Instagram posts that increase engagement and drive sales</a:t>
            </a:r>
            <a:r>
              <a:rPr lang="en-IN" sz="2800" dirty="0">
                <a:solidFill>
                  <a:schemeClr val="dk1"/>
                </a:solidFill>
              </a:rPr>
              <a:t>.</a:t>
            </a:r>
            <a:endParaRPr lang="en-IN" sz="28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848872" cy="1656184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#8</a:t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Running Successful Instagram Influencer Campaign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3645024"/>
            <a:ext cx="6400800" cy="22322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IN" sz="2800" b="1" dirty="0" smtClean="0">
                <a:solidFill>
                  <a:schemeClr val="tx1"/>
                </a:solidFill>
              </a:rPr>
              <a:t>Discover </a:t>
            </a:r>
            <a:r>
              <a:rPr lang="en-IN" sz="2800" dirty="0">
                <a:solidFill>
                  <a:schemeClr val="tx1"/>
                </a:solidFill>
              </a:rPr>
              <a:t>how </a:t>
            </a:r>
            <a:r>
              <a:rPr lang="en-IN" sz="2800" dirty="0" smtClean="0">
                <a:solidFill>
                  <a:schemeClr val="tx1"/>
                </a:solidFill>
              </a:rPr>
              <a:t>to </a:t>
            </a:r>
            <a:r>
              <a:rPr lang="en-US" sz="2800" b="1" dirty="0" smtClean="0">
                <a:solidFill>
                  <a:schemeClr val="tx1"/>
                </a:solidFill>
              </a:rPr>
              <a:t>run a successful Influencer campaign on Instagram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  <a:endParaRPr lang="en-IN" sz="28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340768"/>
            <a:ext cx="7414592" cy="151216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#9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Instagram Contests : Tools &amp; Tips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7664" y="3573016"/>
            <a:ext cx="6400800" cy="22322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/>
              <a:t>  </a:t>
            </a:r>
          </a:p>
          <a:p>
            <a:pPr>
              <a:lnSpc>
                <a:spcPct val="150000"/>
              </a:lnSpc>
            </a:pPr>
            <a:r>
              <a:rPr lang="en-IN" sz="2800" b="1" dirty="0" smtClean="0">
                <a:solidFill>
                  <a:schemeClr val="tx1"/>
                </a:solidFill>
              </a:rPr>
              <a:t>Discover </a:t>
            </a:r>
            <a:r>
              <a:rPr lang="en-IN" sz="2800" dirty="0">
                <a:solidFill>
                  <a:schemeClr val="dk1"/>
                </a:solidFill>
              </a:rPr>
              <a:t>how to </a:t>
            </a:r>
            <a:r>
              <a:rPr lang="en-IN" sz="2800" b="1" dirty="0">
                <a:solidFill>
                  <a:schemeClr val="dk1"/>
                </a:solidFill>
              </a:rPr>
              <a:t>create Instagram posts that increase engagement and drive sales</a:t>
            </a:r>
            <a:r>
              <a:rPr lang="en-IN" sz="2800" dirty="0">
                <a:solidFill>
                  <a:schemeClr val="dk1"/>
                </a:solidFill>
              </a:rPr>
              <a:t>.</a:t>
            </a:r>
            <a:endParaRPr lang="en-IN" sz="28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9856" y="1340768"/>
            <a:ext cx="7414592" cy="151216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#10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/>
              <a:t>Retargeting with Instagram Ads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7664" y="3573016"/>
            <a:ext cx="6400800" cy="22322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/>
              <a:t>  </a:t>
            </a:r>
          </a:p>
          <a:p>
            <a:pPr>
              <a:lnSpc>
                <a:spcPct val="150000"/>
              </a:lnSpc>
            </a:pPr>
            <a:r>
              <a:rPr lang="en-IN" sz="2800" b="1" dirty="0" smtClean="0">
                <a:solidFill>
                  <a:schemeClr val="tx1"/>
                </a:solidFill>
              </a:rPr>
              <a:t>Discover </a:t>
            </a:r>
            <a:r>
              <a:rPr lang="en-US" sz="2800" dirty="0" smtClean="0">
                <a:solidFill>
                  <a:schemeClr val="tx1"/>
                </a:solidFill>
              </a:rPr>
              <a:t>how to </a:t>
            </a:r>
            <a:r>
              <a:rPr lang="en-US" sz="2800" b="1" dirty="0" smtClean="0">
                <a:solidFill>
                  <a:schemeClr val="tx1"/>
                </a:solidFill>
              </a:rPr>
              <a:t>retarget your website visitors using Instagram </a:t>
            </a:r>
            <a:endParaRPr lang="en-IN" sz="28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1331640" y="1196752"/>
            <a:ext cx="7272808" cy="21602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Video #11</a:t>
            </a:r>
            <a:b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Using Instagram Hashtags for Effective Advertising </a:t>
            </a:r>
            <a:endParaRPr kumimoji="0" lang="en-I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908876" cy="550232"/>
          </a:xfrm>
          <a:prstGeom prst="rect">
            <a:avLst/>
          </a:prstGeom>
          <a:noFill/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1547664" y="3933057"/>
            <a:ext cx="6400800" cy="20162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algn="ctr">
              <a:lnSpc>
                <a:spcPct val="150000"/>
              </a:lnSpc>
            </a:pPr>
            <a:r>
              <a:rPr lang="en-IN" sz="2800" b="1" dirty="0" smtClean="0"/>
              <a:t>Discover how hashtags make your Instagram Ads  more discoverable</a:t>
            </a:r>
            <a:r>
              <a:rPr lang="en-IN" sz="2800" dirty="0" smtClean="0"/>
              <a:t>.</a:t>
            </a:r>
            <a:endParaRPr lang="en-I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9856" y="1340768"/>
            <a:ext cx="7414592" cy="2016224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#12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Marketing Lessons from Businesses growing on Instagram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7664" y="3861048"/>
            <a:ext cx="6400800" cy="194421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  </a:t>
            </a:r>
          </a:p>
          <a:p>
            <a:pPr algn="just">
              <a:lnSpc>
                <a:spcPct val="150000"/>
              </a:lnSpc>
            </a:pPr>
            <a:r>
              <a:rPr lang="en-IN" sz="2800" b="1" dirty="0" smtClean="0">
                <a:solidFill>
                  <a:schemeClr val="tx1"/>
                </a:solidFill>
              </a:rPr>
              <a:t>Discover 5 examples of businesses growing their Instagram followers and lessons learnt</a:t>
            </a:r>
            <a:r>
              <a:rPr lang="en-IN" sz="2800" dirty="0" smtClean="0">
                <a:solidFill>
                  <a:schemeClr val="tx1"/>
                </a:solidFill>
              </a:rPr>
              <a:t>.</a:t>
            </a:r>
            <a:endParaRPr lang="en-IN" sz="2800" dirty="0" smtClean="0">
              <a:solidFill>
                <a:schemeClr val="tx1"/>
              </a:solidFill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410445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sz="27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With </a:t>
            </a:r>
            <a:r>
              <a:rPr lang="en-US" sz="27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advertisers spending 600 million dollars on Instagram </a:t>
            </a:r>
            <a:r>
              <a:rPr lang="en-US" sz="27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advertising, their </a:t>
            </a:r>
            <a:r>
              <a:rPr lang="en-US" sz="27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revenues are predicted to dramatically increase </a:t>
            </a:r>
            <a:r>
              <a:rPr lang="en-US" sz="27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year-over-year.</a:t>
            </a:r>
          </a:p>
          <a:p>
            <a:pPr algn="ctr">
              <a:lnSpc>
                <a:spcPct val="150000"/>
              </a:lnSpc>
              <a:buNone/>
            </a:pPr>
            <a:endParaRPr lang="en-US" sz="27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sz="27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97% of </a:t>
            </a:r>
            <a:r>
              <a:rPr lang="en-US" sz="27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Insta</a:t>
            </a:r>
            <a:r>
              <a:rPr lang="en-US" sz="27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Ad campaigns are generating </a:t>
            </a:r>
            <a:r>
              <a:rPr lang="en-US" sz="27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significant lift in </a:t>
            </a:r>
            <a:r>
              <a:rPr lang="en-US" sz="27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Ad recall.</a:t>
            </a:r>
            <a:endParaRPr lang="en-IN" sz="27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23317"/>
            <a:ext cx="8229600" cy="4597971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Presenting </a:t>
            </a:r>
          </a:p>
          <a:p>
            <a:pPr algn="ctr">
              <a:buNone/>
            </a:pP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Step </a:t>
            </a:r>
            <a:r>
              <a:rPr lang="en-US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by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Step  </a:t>
            </a:r>
          </a:p>
          <a:p>
            <a:pPr algn="ctr">
              <a:buNone/>
            </a:pP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on </a:t>
            </a:r>
          </a:p>
          <a:p>
            <a:pPr algn="ctr">
              <a:buNone/>
            </a:pP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How </a:t>
            </a:r>
            <a:r>
              <a:rPr lang="en-US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you can strategically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Understand</a:t>
            </a:r>
            <a:r>
              <a:rPr lang="en-US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</a:t>
            </a:r>
            <a:endParaRPr lang="en-US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Create </a:t>
            </a:r>
            <a:r>
              <a:rPr lang="en-US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and place your Instagram Ads </a:t>
            </a:r>
            <a:endParaRPr lang="en-US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buNone/>
            </a:pPr>
            <a:endParaRPr lang="en-US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And make profits!</a:t>
            </a:r>
            <a:endParaRPr lang="en-IN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340768"/>
            <a:ext cx="7414592" cy="151216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Ads – An Overview 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3212976"/>
            <a:ext cx="6400800" cy="14401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  </a:t>
            </a:r>
          </a:p>
          <a:p>
            <a:r>
              <a:rPr lang="en-IN" sz="2800" dirty="0" smtClean="0">
                <a:solidFill>
                  <a:schemeClr val="tx1"/>
                </a:solidFill>
              </a:rPr>
              <a:t>Discover  what to expect from </a:t>
            </a:r>
            <a:r>
              <a:rPr lang="en-IN" sz="2800" dirty="0" err="1" smtClean="0">
                <a:solidFill>
                  <a:schemeClr val="tx1"/>
                </a:solidFill>
              </a:rPr>
              <a:t>Insta</a:t>
            </a:r>
            <a:r>
              <a:rPr lang="en-IN" sz="2800" dirty="0" smtClean="0">
                <a:solidFill>
                  <a:schemeClr val="tx1"/>
                </a:solidFill>
              </a:rPr>
              <a:t> Ads</a:t>
            </a:r>
            <a:endParaRPr lang="en-IN" sz="25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340768"/>
            <a:ext cx="7414592" cy="151216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#2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Instagram Ads – An Introduction  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3568" y="3212976"/>
            <a:ext cx="6400800" cy="14401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  </a:t>
            </a:r>
          </a:p>
          <a:p>
            <a:r>
              <a:rPr lang="en-IN" sz="2800" dirty="0" smtClean="0">
                <a:solidFill>
                  <a:schemeClr val="tx1"/>
                </a:solidFill>
              </a:rPr>
              <a:t>Discover Objectives, types and formats of </a:t>
            </a:r>
            <a:r>
              <a:rPr lang="en-IN" sz="2800" dirty="0" err="1" smtClean="0">
                <a:solidFill>
                  <a:schemeClr val="tx1"/>
                </a:solidFill>
              </a:rPr>
              <a:t>Insta</a:t>
            </a:r>
            <a:r>
              <a:rPr lang="en-IN" sz="2800" dirty="0" smtClean="0">
                <a:solidFill>
                  <a:schemeClr val="tx1"/>
                </a:solidFill>
              </a:rPr>
              <a:t> Ads</a:t>
            </a:r>
            <a:endParaRPr lang="en-IN" sz="25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340768"/>
            <a:ext cx="7414592" cy="151216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#3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to Advertise on Instagram?  </a:t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3568" y="3140968"/>
            <a:ext cx="6400800" cy="268829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  Know 4 Ways to promote your business </a:t>
            </a:r>
            <a:r>
              <a:rPr lang="en-US" sz="2800" dirty="0" smtClean="0">
                <a:solidFill>
                  <a:schemeClr val="tx1"/>
                </a:solidFill>
              </a:rPr>
              <a:t>and get started on Instagram</a:t>
            </a:r>
          </a:p>
          <a:p>
            <a:pPr>
              <a:buFont typeface="Arial" pitchFamily="34" charset="0"/>
              <a:buChar char="•"/>
            </a:pP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  Know 6</a:t>
            </a:r>
            <a:r>
              <a:rPr lang="en-IN" sz="2800" b="1" dirty="0" smtClean="0">
                <a:solidFill>
                  <a:schemeClr val="tx1"/>
                </a:solidFill>
              </a:rPr>
              <a:t> simple tactics to increase engagement with holiday shoppers</a:t>
            </a:r>
            <a:endParaRPr lang="en-US" sz="28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2800" dirty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IN" sz="25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340768"/>
            <a:ext cx="7414592" cy="151216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#4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/>
              <a:t> Cross Promotion Using Facebook Profile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3568" y="3140969"/>
            <a:ext cx="6400800" cy="14401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  </a:t>
            </a:r>
          </a:p>
          <a:p>
            <a:r>
              <a:rPr lang="en-IN" sz="2800" dirty="0" smtClean="0">
                <a:solidFill>
                  <a:schemeClr val="tx1"/>
                </a:solidFill>
              </a:rPr>
              <a:t>Discover Six ways to P</a:t>
            </a:r>
            <a:r>
              <a:rPr lang="en-IN" sz="2800" b="1" dirty="0" smtClean="0">
                <a:solidFill>
                  <a:schemeClr val="tx1"/>
                </a:solidFill>
              </a:rPr>
              <a:t>romote your social profiles on your Facebook page</a:t>
            </a:r>
            <a:r>
              <a:rPr lang="en-IN" sz="2800" dirty="0" smtClean="0">
                <a:solidFill>
                  <a:schemeClr val="tx1"/>
                </a:solidFill>
              </a:rPr>
              <a:t>.</a:t>
            </a:r>
            <a:r>
              <a:rPr lang="en-US" sz="2800" b="1" dirty="0" smtClean="0">
                <a:solidFill>
                  <a:schemeClr val="tx1"/>
                </a:solidFill>
              </a:rPr>
              <a:t>  </a:t>
            </a:r>
            <a:endParaRPr lang="en-IN" sz="25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340768"/>
            <a:ext cx="7414592" cy="151216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#5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/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Creating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Ads using Facebook Ads Manager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3568" y="3212977"/>
            <a:ext cx="6400800" cy="165618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  </a:t>
            </a:r>
          </a:p>
          <a:p>
            <a:r>
              <a:rPr lang="en-IN" sz="2800" b="1" dirty="0" smtClean="0">
                <a:solidFill>
                  <a:schemeClr val="tx1"/>
                </a:solidFill>
              </a:rPr>
              <a:t>Discover how to create an Instagram Ad in Facebook Ads Manager</a:t>
            </a:r>
            <a:r>
              <a:rPr lang="en-IN" sz="2800" dirty="0" smtClean="0">
                <a:solidFill>
                  <a:schemeClr val="tx1"/>
                </a:solidFill>
              </a:rPr>
              <a:t>, </a:t>
            </a:r>
            <a:r>
              <a:rPr lang="en-IN" sz="2800" b="1" dirty="0" smtClean="0">
                <a:solidFill>
                  <a:schemeClr val="tx1"/>
                </a:solidFill>
              </a:rPr>
              <a:t>step</a:t>
            </a:r>
            <a:r>
              <a:rPr lang="en-IN" sz="2800" dirty="0" smtClean="0">
                <a:solidFill>
                  <a:schemeClr val="tx1"/>
                </a:solidFill>
              </a:rPr>
              <a:t>–</a:t>
            </a:r>
            <a:r>
              <a:rPr lang="en-IN" sz="2800" b="1" dirty="0" smtClean="0">
                <a:solidFill>
                  <a:schemeClr val="tx1"/>
                </a:solidFill>
              </a:rPr>
              <a:t>by</a:t>
            </a:r>
            <a:r>
              <a:rPr lang="en-IN" sz="2800" dirty="0" smtClean="0">
                <a:solidFill>
                  <a:schemeClr val="tx1"/>
                </a:solidFill>
              </a:rPr>
              <a:t>–</a:t>
            </a:r>
            <a:r>
              <a:rPr lang="en-IN" sz="2800" b="1" dirty="0" smtClean="0">
                <a:solidFill>
                  <a:schemeClr val="tx1"/>
                </a:solidFill>
              </a:rPr>
              <a:t>step</a:t>
            </a:r>
            <a:r>
              <a:rPr lang="en-IN" sz="2800" dirty="0" smtClean="0">
                <a:solidFill>
                  <a:schemeClr val="tx1"/>
                </a:solidFill>
              </a:rPr>
              <a:t>.</a:t>
            </a:r>
            <a:endParaRPr lang="en-IN" sz="25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340768"/>
            <a:ext cx="7414592" cy="151216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#6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/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Best Instagram Apps, Tools &amp; Techniques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3568" y="3212977"/>
            <a:ext cx="6400800" cy="22322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IN" sz="2800" b="1" dirty="0" smtClean="0">
                <a:solidFill>
                  <a:schemeClr val="tx1"/>
                </a:solidFill>
              </a:rPr>
              <a:t>Discover hottest Instagram Apps, Tools &amp; Techniques for successful Instagram Advertising</a:t>
            </a:r>
            <a:endParaRPr lang="en-IN" sz="28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187</Words>
  <Application>Microsoft Office PowerPoint</Application>
  <PresentationFormat>On-screen Show (4:3)</PresentationFormat>
  <Paragraphs>46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 Video #1  Insta Ads – An Overview </vt:lpstr>
      <vt:lpstr> Video #2  Instagram Ads – An Introduction  </vt:lpstr>
      <vt:lpstr> Video #3 How to Advertise on Instagram?   </vt:lpstr>
      <vt:lpstr> Video #4  Cross Promotion Using Facebook Profile</vt:lpstr>
      <vt:lpstr> Video #5  Creating Insta Ads using Facebook Ads Manager</vt:lpstr>
      <vt:lpstr> Video #6  Best Instagram Apps, Tools &amp; Techniques</vt:lpstr>
      <vt:lpstr> Video #7 Creating Effective Instagram Ads</vt:lpstr>
      <vt:lpstr>Video #8   Running Successful Instagram Influencer Campaign</vt:lpstr>
      <vt:lpstr> Video #9 Instagram Contests : Tools &amp; Tips</vt:lpstr>
      <vt:lpstr> Video #10 Retargeting with Instagram Ads</vt:lpstr>
      <vt:lpstr>Slide 14</vt:lpstr>
      <vt:lpstr>Video #12  Marketing Lessons from Businesses growing on Instagram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192</cp:revision>
  <dcterms:created xsi:type="dcterms:W3CDTF">2016-07-03T13:10:17Z</dcterms:created>
  <dcterms:modified xsi:type="dcterms:W3CDTF">2016-07-04T13:57:23Z</dcterms:modified>
</cp:coreProperties>
</file>